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6" r:id="rId1"/>
    <p:sldMasterId id="2147483759" r:id="rId2"/>
  </p:sldMasterIdLst>
  <p:notesMasterIdLst>
    <p:notesMasterId r:id="rId17"/>
  </p:notesMasterIdLst>
  <p:sldIdLst>
    <p:sldId id="256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pta, Hardik (guptahk)" initials="GH(" lastIdx="3" clrIdx="0">
    <p:extLst>
      <p:ext uri="{19B8F6BF-5375-455C-9EA6-DF929625EA0E}">
        <p15:presenceInfo xmlns:p15="http://schemas.microsoft.com/office/powerpoint/2012/main" userId="S::guptahk@mail.uc.edu::4b7db798-4a6b-4781-9c9a-10512fd83b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DC22D-E1CF-4546-8AD0-1CCC50F9EFDC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4E04D-9484-F34E-A500-3CFC9550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4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4E04D-9484-F34E-A500-3CFC9550E2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7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4E04D-9484-F34E-A500-3CFC9550E2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4E04D-9484-F34E-A500-3CFC9550E2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5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4E04D-9484-F34E-A500-3CFC9550E2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4E04D-9484-F34E-A500-3CFC9550E2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2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4E04D-9484-F34E-A500-3CFC9550E2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3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4E04D-9484-F34E-A500-3CFC9550E2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17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4E04D-9484-F34E-A500-3CFC9550E2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72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54E04D-9484-F34E-A500-3CFC9550E2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7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52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9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45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62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93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83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08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9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55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45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58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1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3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7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3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9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8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8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7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47" r:id="rId5"/>
    <p:sldLayoutId id="2147483748" r:id="rId6"/>
    <p:sldLayoutId id="2147483754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tiff"/><Relationship Id="rId5" Type="http://schemas.openxmlformats.org/officeDocument/2006/relationships/image" Target="../media/image15.tiff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microsoft.com/office/2007/relationships/media" Target="../media/media12.m4a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0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9.tiff"/><Relationship Id="rId4" Type="http://schemas.openxmlformats.org/officeDocument/2006/relationships/audio" Target="../media/media12.m4a"/><Relationship Id="rId9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raw.githubusercontent.com/rfordatascience/tidytuesday/master/data/2020/2020-01-21/spotify_songs.csv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twitter.com/JosiahParry" TargetMode="External"/><Relationship Id="rId5" Type="http://schemas.openxmlformats.org/officeDocument/2006/relationships/hyperlink" Target="https://twitter.com/_RCharlie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www.rcharlie.com/spotifyr/" TargetMode="External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5.tiff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BCEC2-35A6-584D-9C73-CF4F2A602D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18" r="23298" b="47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9412E-9CDE-0A42-B331-F13FBFB81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Music Genre Classification (Spotify Dataset)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7972A-C7FA-A145-B0D2-703425AE6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/>
              <a:t>Hardik Gupta</a:t>
            </a:r>
          </a:p>
          <a:p>
            <a:r>
              <a:rPr lang="en-US" sz="2000" dirty="0"/>
              <a:t>(M13474715)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52676A-3857-5F43-8973-334E7B9E9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396" y="5900738"/>
            <a:ext cx="1583921" cy="797499"/>
          </a:xfrm>
          <a:prstGeom prst="rect">
            <a:avLst/>
          </a:prstGeom>
        </p:spPr>
      </p:pic>
      <p:pic>
        <p:nvPicPr>
          <p:cNvPr id="6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F3218B5-16A7-FE4F-9234-78FEA91DE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-461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6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775144" y="580077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Discriminant Analysis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F3DFA-EB48-EA4D-BC74-79997C5CF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44" y="112670"/>
            <a:ext cx="1270000" cy="127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F82370-7DF2-264B-9888-C762C25E122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600540" y="1632259"/>
            <a:ext cx="5727700" cy="1891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FB4222-3144-CB46-90B3-E09EA84840A5}"/>
              </a:ext>
            </a:extLst>
          </p:cNvPr>
          <p:cNvSpPr txBox="1"/>
          <p:nvPr/>
        </p:nvSpPr>
        <p:spPr>
          <a:xfrm>
            <a:off x="593939" y="3691056"/>
            <a:ext cx="11455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results above indicate, EDM, Rock, and Rap were the most easily separable genres.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got a misclassification rate of 58%</a:t>
            </a:r>
          </a:p>
        </p:txBody>
      </p:sp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1DCAAEF-E684-9C46-BA4A-6A3338705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80456" y="257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3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775144" y="580077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Decision Trees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F3DFA-EB48-EA4D-BC74-79997C5CF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44" y="112670"/>
            <a:ext cx="12700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FB4222-3144-CB46-90B3-E09EA84840A5}"/>
              </a:ext>
            </a:extLst>
          </p:cNvPr>
          <p:cNvSpPr txBox="1"/>
          <p:nvPr/>
        </p:nvSpPr>
        <p:spPr>
          <a:xfrm>
            <a:off x="516295" y="4634892"/>
            <a:ext cx="11455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important feature in the tree is </a:t>
            </a:r>
            <a:r>
              <a:rPr lang="en-US" dirty="0" err="1"/>
              <a:t>Speechiness</a:t>
            </a:r>
            <a:r>
              <a:rPr lang="en-US" dirty="0"/>
              <a:t>, separating Rap from the rest of the Genres.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Tempo tracks are either classified as EDM or RAP with higher tempo songs being classified as Rap.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Best classification was achieved for EDM with 56% correctly classified and second best was Rap with 46%.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Overall we got an accuracy of 37% from decision trees.</a:t>
            </a:r>
            <a:endParaRPr lang="en-US" dirty="0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B75DB5F-4FB4-A34B-ACA7-784566294C2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133493" y="1484444"/>
            <a:ext cx="4962291" cy="2931433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5AA2F88-61BE-9C4A-9C41-385435C08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80456" y="-34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1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775144" y="580077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Random Forest</a:t>
            </a:r>
            <a:endParaRPr lang="en-US" sz="3200" b="1" dirty="0"/>
          </a:p>
        </p:txBody>
      </p:sp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1529CEA-B65C-B340-B299-9A60F559E0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-81898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3F3DFA-EB48-EA4D-BC74-79997C5CF5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144" y="112670"/>
            <a:ext cx="12700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FB4222-3144-CB46-90B3-E09EA84840A5}"/>
              </a:ext>
            </a:extLst>
          </p:cNvPr>
          <p:cNvSpPr txBox="1"/>
          <p:nvPr/>
        </p:nvSpPr>
        <p:spPr>
          <a:xfrm>
            <a:off x="516295" y="4246598"/>
            <a:ext cx="11455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ran a random forest with 100 trees.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And, got a classification rate of 49%, which is the best amongst all the 3 models.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5817AB-0677-9847-89F0-0822DD3A65A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55557" y="1593794"/>
            <a:ext cx="3677920" cy="1682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A1ED17-5BF7-7240-BEB9-FA9B714564F7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243905" y="1936252"/>
            <a:ext cx="4008755" cy="8547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F69303-B613-E745-9CF0-07A9462483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84901"/>
            <a:ext cx="12192000" cy="6858000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A14A5E2C-5D02-6046-BCB6-F7C4198E54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-1646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1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494265" y="631471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B4222-3144-CB46-90B3-E09EA84840A5}"/>
              </a:ext>
            </a:extLst>
          </p:cNvPr>
          <p:cNvSpPr txBox="1"/>
          <p:nvPr/>
        </p:nvSpPr>
        <p:spPr>
          <a:xfrm>
            <a:off x="593939" y="3423424"/>
            <a:ext cx="114552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had the best classification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we guessed randomly which genre to assign to each song in this dataset, the accuracy would be 16.6% (or 1 in 6).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decision tree improved on random chance twofold, and LDA and Random Forest improved it slightly more than threefold.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Classifying fewer genres would likely improve this metric and trying to classify more than 6 would likely drive it down further.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It's unlikely that this approach is a robust way to classify music in real life.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0E8D1-13C6-D34B-A89A-6181E10F8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5" y="81360"/>
            <a:ext cx="1118220" cy="1212175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FD74BAD3-EA62-3244-8AFF-FA29B08764C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947533" y="1688071"/>
            <a:ext cx="3267306" cy="1478873"/>
          </a:xfrm>
          <a:prstGeom prst="rect">
            <a:avLst/>
          </a:prstGeom>
        </p:spPr>
      </p:pic>
      <p:pic>
        <p:nvPicPr>
          <p:cNvPr id="4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A3866D7-BD11-0547-9F5F-890601E1D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-499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7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C3672-A9E6-2F4B-96A2-67D35DC74F6E}"/>
              </a:ext>
            </a:extLst>
          </p:cNvPr>
          <p:cNvSpPr txBox="1"/>
          <p:nvPr/>
        </p:nvSpPr>
        <p:spPr>
          <a:xfrm>
            <a:off x="1804988" y="1442172"/>
            <a:ext cx="8582025" cy="2177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That’s it for now.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Thank You </a:t>
            </a:r>
            <a:r>
              <a:rPr lang="en-US" sz="3400" dirty="0">
                <a:latin typeface="+mj-lt"/>
                <a:ea typeface="+mj-ea"/>
                <a:cs typeface="+mj-cs"/>
                <a:sym typeface="Wingdings" pitchFamily="2" charset="2"/>
              </a:rPr>
              <a:t></a:t>
            </a:r>
            <a:endParaRPr lang="en-US" sz="3400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D2E9058C-0CE5-3C41-B58A-A375ADD36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-408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3177-50E0-424A-A848-714EBE705F9D}"/>
              </a:ext>
            </a:extLst>
          </p:cNvPr>
          <p:cNvSpPr txBox="1"/>
          <p:nvPr/>
        </p:nvSpPr>
        <p:spPr>
          <a:xfrm>
            <a:off x="940569" y="1611640"/>
            <a:ext cx="85117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Audio features and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Correlation between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Correlation between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Discriminant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563275" y="568926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Contents</a:t>
            </a:r>
            <a:endParaRPr lang="en-US" sz="3200" b="1" dirty="0"/>
          </a:p>
        </p:txBody>
      </p:sp>
      <p:pic>
        <p:nvPicPr>
          <p:cNvPr id="4" name="Picture 3" descr="A picture containing street&#10;&#10;Description automatically generated">
            <a:extLst>
              <a:ext uri="{FF2B5EF4-FFF2-40B4-BE49-F238E27FC236}">
                <a16:creationId xmlns:a16="http://schemas.microsoft.com/office/drawing/2014/main" id="{B53F645F-0E13-044D-B2C9-679F30F06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80" y="282260"/>
            <a:ext cx="973576" cy="973576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902CDC55-552A-6446-AF8B-752924C00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3177-50E0-424A-A848-714EBE705F9D}"/>
              </a:ext>
            </a:extLst>
          </p:cNvPr>
          <p:cNvSpPr txBox="1"/>
          <p:nvPr/>
        </p:nvSpPr>
        <p:spPr>
          <a:xfrm>
            <a:off x="1070516" y="2001735"/>
            <a:ext cx="904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Categorizing songs according to their genre, using certain audio features provided by Spotify.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2037F-E127-364F-AC17-4CC51D7E1E82}"/>
              </a:ext>
            </a:extLst>
          </p:cNvPr>
          <p:cNvSpPr txBox="1"/>
          <p:nvPr/>
        </p:nvSpPr>
        <p:spPr>
          <a:xfrm>
            <a:off x="1070516" y="5088745"/>
            <a:ext cx="904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classification model using various machine learning techniques for accurately predicting the genre of music.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2496C-FB72-9D4D-9DFE-0DBD83328198}"/>
              </a:ext>
            </a:extLst>
          </p:cNvPr>
          <p:cNvSpPr/>
          <p:nvPr/>
        </p:nvSpPr>
        <p:spPr>
          <a:xfrm>
            <a:off x="1070517" y="3545240"/>
            <a:ext cx="9043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Instantly classifying songs helps music service providers to curate playlists and recommend it to their users based on personal preferences.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708238" y="568926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Problem Statement/Purpose</a:t>
            </a:r>
            <a:endParaRPr lang="en-US" sz="3200" b="1" dirty="0"/>
          </a:p>
        </p:txBody>
      </p:sp>
      <p:sp>
        <p:nvSpPr>
          <p:cNvPr id="18" name="Rectangle 17" descr="Head with Gears">
            <a:extLst>
              <a:ext uri="{FF2B5EF4-FFF2-40B4-BE49-F238E27FC236}">
                <a16:creationId xmlns:a16="http://schemas.microsoft.com/office/drawing/2014/main" id="{49F05502-E97E-AB45-B3AE-E1AD32AE30E3}"/>
              </a:ext>
            </a:extLst>
          </p:cNvPr>
          <p:cNvSpPr/>
          <p:nvPr/>
        </p:nvSpPr>
        <p:spPr>
          <a:xfrm>
            <a:off x="593939" y="235104"/>
            <a:ext cx="1135476" cy="113547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54FC2A25-C86D-5947-A8F4-EF53A2B41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-664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5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D3177-50E0-424A-A848-714EBE705F9D}"/>
              </a:ext>
            </a:extLst>
          </p:cNvPr>
          <p:cNvSpPr txBox="1"/>
          <p:nvPr/>
        </p:nvSpPr>
        <p:spPr>
          <a:xfrm>
            <a:off x="1070516" y="2001735"/>
            <a:ext cx="90436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data comes from Spotify via the </a:t>
            </a:r>
            <a:r>
              <a:rPr lang="en-IN" dirty="0">
                <a:hlinkClick r:id="rId4"/>
              </a:rPr>
              <a:t>spotifyr package</a:t>
            </a:r>
            <a:r>
              <a:rPr lang="en-IN" dirty="0"/>
              <a:t>. </a:t>
            </a:r>
            <a:r>
              <a:rPr lang="en-IN" dirty="0">
                <a:hlinkClick r:id="rId5"/>
              </a:rPr>
              <a:t>Charlie Thompson</a:t>
            </a:r>
            <a:r>
              <a:rPr lang="en-IN" dirty="0"/>
              <a:t>, </a:t>
            </a:r>
            <a:r>
              <a:rPr lang="en-IN" dirty="0">
                <a:hlinkClick r:id="rId6"/>
              </a:rPr>
              <a:t>Josiah Parry</a:t>
            </a:r>
            <a:r>
              <a:rPr lang="en-IN" dirty="0"/>
              <a:t>, Donal Phipps, and Tom Wolff authored this package to make it easier to get either your own data or general metadata arounds songs from Spotify's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dataset was uploaded on </a:t>
            </a:r>
            <a:r>
              <a:rPr lang="en-IN" dirty="0">
                <a:hlinkClick r:id="rId7"/>
              </a:rPr>
              <a:t>GitHub</a:t>
            </a:r>
            <a:r>
              <a:rPr lang="en-IN" dirty="0"/>
              <a:t> as a part of </a:t>
            </a:r>
            <a:r>
              <a:rPr lang="en-IN" dirty="0" err="1"/>
              <a:t>TidyTuesday</a:t>
            </a:r>
            <a:r>
              <a:rPr lang="en-IN" dirty="0"/>
              <a:t> by R community, which was created to provide individuals with datasets to practice R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are total 32833 </a:t>
            </a:r>
            <a:r>
              <a:rPr lang="en-IN" i="1" dirty="0"/>
              <a:t>observations</a:t>
            </a:r>
            <a:r>
              <a:rPr lang="en-IN" dirty="0"/>
              <a:t> in 23 </a:t>
            </a:r>
            <a:r>
              <a:rPr lang="en-IN" i="1" dirty="0"/>
              <a:t>variables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are 12 audio features for each track, including confidence measures like </a:t>
            </a:r>
            <a:r>
              <a:rPr lang="en-IN" i="1" dirty="0" err="1"/>
              <a:t>acousticness</a:t>
            </a:r>
            <a:r>
              <a:rPr lang="en-IN" i="1" dirty="0"/>
              <a:t>, liveness, </a:t>
            </a:r>
            <a:r>
              <a:rPr lang="en-IN" i="1" dirty="0" err="1"/>
              <a:t>speechiness</a:t>
            </a:r>
            <a:r>
              <a:rPr lang="en-IN" i="1" dirty="0"/>
              <a:t>, </a:t>
            </a:r>
            <a:r>
              <a:rPr lang="en-IN" i="1" dirty="0" err="1"/>
              <a:t>instrumentalness</a:t>
            </a:r>
            <a:r>
              <a:rPr lang="en-IN" dirty="0"/>
              <a:t>, and perceptual measures like </a:t>
            </a:r>
            <a:r>
              <a:rPr lang="en-IN" i="1" dirty="0"/>
              <a:t>energy, loudness, danceability, and valence (positiveness), </a:t>
            </a:r>
            <a:r>
              <a:rPr lang="en-IN" dirty="0"/>
              <a:t>and descriptors like </a:t>
            </a:r>
            <a:r>
              <a:rPr lang="en-IN" i="1" dirty="0"/>
              <a:t>duration, tempo, key, and mode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351043" y="568926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Dataset</a:t>
            </a:r>
            <a:endParaRPr lang="en-US" sz="3200" b="1" dirty="0"/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5403A8DA-2EF4-0B4C-9F9B-7EDCE3FC7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939" y="366762"/>
            <a:ext cx="839778" cy="889074"/>
          </a:xfrm>
          <a:prstGeom prst="rect">
            <a:avLst/>
          </a:prstGeom>
        </p:spPr>
      </p:pic>
      <p:pic>
        <p:nvPicPr>
          <p:cNvPr id="3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42ECC20-CAA1-1147-B4E8-4C9E080C3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79200" y="-7678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775144" y="580077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Approach</a:t>
            </a:r>
            <a:endParaRPr lang="en-US" sz="3200" b="1" dirty="0"/>
          </a:p>
        </p:txBody>
      </p:sp>
      <p:pic>
        <p:nvPicPr>
          <p:cNvPr id="4" name="Picture 3" descr="A picture containing white, street, bird, people&#10;&#10;Description automatically generated">
            <a:extLst>
              <a:ext uri="{FF2B5EF4-FFF2-40B4-BE49-F238E27FC236}">
                <a16:creationId xmlns:a16="http://schemas.microsoft.com/office/drawing/2014/main" id="{C852D38A-76E3-8D4A-9CC4-25B581DA4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92" y="118928"/>
            <a:ext cx="1162206" cy="1200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27DDB-3D48-0B42-A042-9606DB481EDB}"/>
              </a:ext>
            </a:extLst>
          </p:cNvPr>
          <p:cNvSpPr txBox="1"/>
          <p:nvPr/>
        </p:nvSpPr>
        <p:spPr>
          <a:xfrm>
            <a:off x="736780" y="1873407"/>
            <a:ext cx="114552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the data to understand which variables would be most suitable for prediction.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visualizations to analyze audio features, and their relationship with each of the genre in the dataset.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Isolate features which are most suitable for individual genre classification, since not all audio features will be relevant to every genre.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correlation amongst audio features to remove any redundant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correlation amongst various genres.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machine learning algorithms like Random Forest and Linear Discriminant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out the best performing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</a:t>
            </a:r>
            <a:r>
              <a:rPr lang="en-US" sz="1000" dirty="0"/>
              <a:t>will explore more options(ml techniques) as I proceed with the project and might make new additions/modifications to the dataset </a:t>
            </a:r>
          </a:p>
        </p:txBody>
      </p:sp>
      <p:pic>
        <p:nvPicPr>
          <p:cNvPr id="9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41529CEA-B65C-B340-B299-9A60F559E0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-8189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775144" y="580077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Audio feature and Genre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4252486-5C71-FF4C-B8A7-53D695613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177" y="2520179"/>
            <a:ext cx="8489027" cy="4109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8A3BB-407F-7C45-B6A6-7664A5750C81}"/>
              </a:ext>
            </a:extLst>
          </p:cNvPr>
          <p:cNvSpPr txBox="1"/>
          <p:nvPr/>
        </p:nvSpPr>
        <p:spPr>
          <a:xfrm>
            <a:off x="933565" y="1663387"/>
            <a:ext cx="904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we explore each of the audio features and how it relates to the 6 genres in our dataset.</a:t>
            </a:r>
          </a:p>
        </p:txBody>
      </p:sp>
      <p:pic>
        <p:nvPicPr>
          <p:cNvPr id="6" name="Picture 5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DCA2ED04-1875-7547-87C4-8F15C78AC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4" y="245162"/>
            <a:ext cx="1625600" cy="1034201"/>
          </a:xfrm>
          <a:prstGeom prst="rect">
            <a:avLst/>
          </a:prstGeom>
        </p:spPr>
      </p:pic>
      <p:pic>
        <p:nvPicPr>
          <p:cNvPr id="7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3E661F02-5036-7C4E-9444-3042858CC6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2849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775144" y="580077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Correlation between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8A3BB-407F-7C45-B6A6-7664A5750C81}"/>
              </a:ext>
            </a:extLst>
          </p:cNvPr>
          <p:cNvSpPr txBox="1"/>
          <p:nvPr/>
        </p:nvSpPr>
        <p:spPr>
          <a:xfrm>
            <a:off x="933565" y="1663387"/>
            <a:ext cx="90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plot below shows the correlation between each of the audio features.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42450-FA89-064D-BAC6-0ED382417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044" y="2175903"/>
            <a:ext cx="5862151" cy="4548282"/>
          </a:xfrm>
          <a:prstGeom prst="rect">
            <a:avLst/>
          </a:prstGeom>
        </p:spPr>
      </p:pic>
      <p:pic>
        <p:nvPicPr>
          <p:cNvPr id="11" name="Picture 10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B1A520CB-CE65-1148-B364-55F35632E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4" y="259474"/>
            <a:ext cx="1625600" cy="1034201"/>
          </a:xfrm>
          <a:prstGeom prst="rect">
            <a:avLst/>
          </a:prstGeom>
        </p:spPr>
      </p:pic>
      <p:pic>
        <p:nvPicPr>
          <p:cNvPr id="8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1957109-D627-BA46-86B0-3328DA0ED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96996" y="-39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418312" y="580077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Correlation between genres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8A3BB-407F-7C45-B6A6-7664A5750C81}"/>
              </a:ext>
            </a:extLst>
          </p:cNvPr>
          <p:cNvSpPr txBox="1"/>
          <p:nvPr/>
        </p:nvSpPr>
        <p:spPr>
          <a:xfrm>
            <a:off x="933565" y="1663387"/>
            <a:ext cx="904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plot below shows the correlation between each of the genres.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1C829-836F-E242-A91D-7508FF523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758" y="2821258"/>
            <a:ext cx="4672361" cy="3300761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A6DCC0E-6736-E943-82B9-2379C1A11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63" y="89876"/>
            <a:ext cx="1314604" cy="1183885"/>
          </a:xfrm>
          <a:prstGeom prst="rect">
            <a:avLst/>
          </a:prstGeom>
        </p:spPr>
      </p:pic>
      <p:pic>
        <p:nvPicPr>
          <p:cNvPr id="11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F9AD3F54-E336-1045-8FF4-4BEC4DBC4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-441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4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7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DE228D-1D8C-2342-B64E-7F130B98AD35}"/>
              </a:ext>
            </a:extLst>
          </p:cNvPr>
          <p:cNvCxnSpPr>
            <a:cxnSpLocks/>
          </p:cNvCxnSpPr>
          <p:nvPr/>
        </p:nvCxnSpPr>
        <p:spPr>
          <a:xfrm>
            <a:off x="593939" y="1382670"/>
            <a:ext cx="109800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CBACB-7A5D-E946-8CDC-512C02465AEB}"/>
              </a:ext>
            </a:extLst>
          </p:cNvPr>
          <p:cNvSpPr txBox="1"/>
          <p:nvPr/>
        </p:nvSpPr>
        <p:spPr>
          <a:xfrm>
            <a:off x="1775144" y="580077"/>
            <a:ext cx="1085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Modelling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27DDB-3D48-0B42-A042-9606DB481EDB}"/>
              </a:ext>
            </a:extLst>
          </p:cNvPr>
          <p:cNvSpPr txBox="1"/>
          <p:nvPr/>
        </p:nvSpPr>
        <p:spPr>
          <a:xfrm>
            <a:off x="736780" y="1826827"/>
            <a:ext cx="114552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per the insights gained from Exploratory Data Analysis, we have decided to use the following variables and models for our predictions.</a:t>
            </a:r>
          </a:p>
          <a:p>
            <a:endParaRPr lang="en-US" dirty="0"/>
          </a:p>
          <a:p>
            <a:r>
              <a:rPr lang="en-US" dirty="0"/>
              <a:t>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Valence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Danceability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Tempo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Energy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Speechiness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Linear Discriminant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Decision Trees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Random Forest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For our modelling purpose we have split our dataset in Training (80%) and Testing Set(20%).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F3DFA-EB48-EA4D-BC74-79997C5CF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44" y="112670"/>
            <a:ext cx="1270000" cy="1270000"/>
          </a:xfrm>
          <a:prstGeom prst="rect">
            <a:avLst/>
          </a:prstGeom>
        </p:spPr>
      </p:pic>
      <p:pic>
        <p:nvPicPr>
          <p:cNvPr id="5" name="Recorded Sound" descr="Recorded Sound">
            <a:hlinkClick r:id="" action="ppaction://media"/>
            <a:extLst>
              <a:ext uri="{FF2B5EF4-FFF2-40B4-BE49-F238E27FC236}">
                <a16:creationId xmlns:a16="http://schemas.microsoft.com/office/drawing/2014/main" id="{88A74E85-E977-9046-8E78-4099C67D8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753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706</Words>
  <Application>Microsoft Macintosh PowerPoint</Application>
  <PresentationFormat>Widescreen</PresentationFormat>
  <Paragraphs>116</Paragraphs>
  <Slides>14</Slides>
  <Notes>9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Next LT Pro</vt:lpstr>
      <vt:lpstr>Calibri</vt:lpstr>
      <vt:lpstr>Century Gothic</vt:lpstr>
      <vt:lpstr>Elephant</vt:lpstr>
      <vt:lpstr>AccentBoxVTI</vt:lpstr>
      <vt:lpstr>BrushVTI</vt:lpstr>
      <vt:lpstr>Music Genre Classification (Spotify Dataset)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 (Spotify Dataset)</dc:title>
  <dc:creator>Gupta, Hardik (guptahk)</dc:creator>
  <cp:lastModifiedBy>Gupta, Hardik (guptahk)</cp:lastModifiedBy>
  <cp:revision>15</cp:revision>
  <dcterms:created xsi:type="dcterms:W3CDTF">2020-04-21T09:59:23Z</dcterms:created>
  <dcterms:modified xsi:type="dcterms:W3CDTF">2020-04-27T09:06:40Z</dcterms:modified>
</cp:coreProperties>
</file>